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9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F1A6801-9045-4095-B4F8-8149B491B468}" type="datetimeFigureOut">
              <a:rPr lang="ru-RU" smtClean="0"/>
              <a:pPr/>
              <a:t>14.04.2012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BD643D5-B2B0-48C9-A5B0-28648883F4A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1A6801-9045-4095-B4F8-8149B491B468}" type="datetimeFigureOut">
              <a:rPr lang="ru-RU" smtClean="0"/>
              <a:pPr/>
              <a:t>14.04.2012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BD643D5-B2B0-48C9-A5B0-28648883F4A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2F1A6801-9045-4095-B4F8-8149B491B468}" type="datetimeFigureOut">
              <a:rPr lang="ru-RU" smtClean="0"/>
              <a:pPr/>
              <a:t>14.04.2012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BD643D5-B2B0-48C9-A5B0-28648883F4A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1A6801-9045-4095-B4F8-8149B491B468}" type="datetimeFigureOut">
              <a:rPr lang="ru-RU" smtClean="0"/>
              <a:pPr/>
              <a:t>14.04.2012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BD643D5-B2B0-48C9-A5B0-28648883F4A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F1A6801-9045-4095-B4F8-8149B491B468}" type="datetimeFigureOut">
              <a:rPr lang="ru-RU" smtClean="0"/>
              <a:pPr/>
              <a:t>14.04.2012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ABD643D5-B2B0-48C9-A5B0-28648883F4A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1A6801-9045-4095-B4F8-8149B491B468}" type="datetimeFigureOut">
              <a:rPr lang="ru-RU" smtClean="0"/>
              <a:pPr/>
              <a:t>14.04.2012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BD643D5-B2B0-48C9-A5B0-28648883F4A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F1A6801-9045-4095-B4F8-8149B491B468}" type="datetimeFigureOut">
              <a:rPr lang="ru-RU" smtClean="0"/>
              <a:pPr/>
              <a:t>14.04.2012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BD643D5-B2B0-48C9-A5B0-28648883F4A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F1A6801-9045-4095-B4F8-8149B491B468}" type="datetimeFigureOut">
              <a:rPr lang="ru-RU" smtClean="0"/>
              <a:pPr/>
              <a:t>14.04.2012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BD643D5-B2B0-48C9-A5B0-28648883F4A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2F1A6801-9045-4095-B4F8-8149B491B468}" type="datetimeFigureOut">
              <a:rPr lang="ru-RU" smtClean="0"/>
              <a:pPr/>
              <a:t>14.04.2012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ABD643D5-B2B0-48C9-A5B0-28648883F4A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1A6801-9045-4095-B4F8-8149B491B468}" type="datetimeFigureOut">
              <a:rPr lang="ru-RU" smtClean="0"/>
              <a:pPr/>
              <a:t>14.04.2012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BD643D5-B2B0-48C9-A5B0-28648883F4A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2F1A6801-9045-4095-B4F8-8149B491B468}" type="datetimeFigureOut">
              <a:rPr lang="ru-RU" smtClean="0"/>
              <a:pPr/>
              <a:t>14.04.2012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BD643D5-B2B0-48C9-A5B0-28648883F4AE}"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F1A6801-9045-4095-B4F8-8149B491B468}" type="datetimeFigureOut">
              <a:rPr lang="ru-RU" smtClean="0"/>
              <a:pPr/>
              <a:t>14.04.2012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BD643D5-B2B0-48C9-A5B0-28648883F4A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488" y="2143116"/>
            <a:ext cx="6057888" cy="1470025"/>
          </a:xfrm>
        </p:spPr>
        <p:txBody>
          <a:bodyPr>
            <a:noAutofit/>
          </a:bodyPr>
          <a:lstStyle/>
          <a:p>
            <a:r>
              <a:rPr lang="uk-UA" sz="3600" dirty="0" smtClean="0"/>
              <a:t>Порівняльний аналіз відміни кріпацтва 19 лютого 1861 року в Росії та відміни рабства 19 червня 1862 року в США</a:t>
            </a:r>
            <a:endParaRPr lang="ru-RU" sz="3600" dirty="0"/>
          </a:p>
        </p:txBody>
      </p:sp>
      <p:sp>
        <p:nvSpPr>
          <p:cNvPr id="3" name="Подзаголовок 2"/>
          <p:cNvSpPr>
            <a:spLocks noGrp="1"/>
          </p:cNvSpPr>
          <p:nvPr>
            <p:ph type="subTitle" idx="1"/>
          </p:nvPr>
        </p:nvSpPr>
        <p:spPr>
          <a:xfrm>
            <a:off x="2500298" y="4000504"/>
            <a:ext cx="6400800" cy="2400320"/>
          </a:xfrm>
        </p:spPr>
        <p:txBody>
          <a:bodyPr>
            <a:normAutofit fontScale="85000" lnSpcReduction="20000"/>
          </a:bodyPr>
          <a:lstStyle/>
          <a:p>
            <a:r>
              <a:rPr lang="uk-UA" sz="2400" dirty="0" smtClean="0">
                <a:solidFill>
                  <a:schemeClr val="tx1"/>
                </a:solidFill>
              </a:rPr>
              <a:t>Робота</a:t>
            </a:r>
          </a:p>
          <a:p>
            <a:r>
              <a:rPr lang="uk-UA" sz="2400" dirty="0" smtClean="0">
                <a:solidFill>
                  <a:schemeClr val="tx1"/>
                </a:solidFill>
              </a:rPr>
              <a:t>Пишної Анастасії </a:t>
            </a:r>
          </a:p>
          <a:p>
            <a:r>
              <a:rPr lang="uk-UA" sz="2400" dirty="0" smtClean="0">
                <a:solidFill>
                  <a:schemeClr val="tx1"/>
                </a:solidFill>
              </a:rPr>
              <a:t>Учениці 8 класу</a:t>
            </a:r>
          </a:p>
          <a:p>
            <a:r>
              <a:rPr lang="uk-UA" sz="2400" dirty="0" smtClean="0">
                <a:solidFill>
                  <a:schemeClr val="tx1"/>
                </a:solidFill>
              </a:rPr>
              <a:t>с. Красне </a:t>
            </a:r>
            <a:r>
              <a:rPr lang="uk-UA" sz="2400" dirty="0" err="1" smtClean="0">
                <a:solidFill>
                  <a:schemeClr val="tx1"/>
                </a:solidFill>
              </a:rPr>
              <a:t>знам</a:t>
            </a:r>
            <a:r>
              <a:rPr lang="en-US" sz="2400" dirty="0" smtClean="0">
                <a:solidFill>
                  <a:schemeClr val="tx1"/>
                </a:solidFill>
              </a:rPr>
              <a:t>’</a:t>
            </a:r>
            <a:r>
              <a:rPr lang="uk-UA" sz="2400" dirty="0" smtClean="0">
                <a:solidFill>
                  <a:schemeClr val="tx1"/>
                </a:solidFill>
              </a:rPr>
              <a:t>я </a:t>
            </a:r>
            <a:r>
              <a:rPr lang="uk-UA" sz="2400" dirty="0" err="1" smtClean="0">
                <a:solidFill>
                  <a:schemeClr val="tx1"/>
                </a:solidFill>
              </a:rPr>
              <a:t>Снігурівського</a:t>
            </a:r>
            <a:r>
              <a:rPr lang="uk-UA" sz="2400" dirty="0" smtClean="0">
                <a:solidFill>
                  <a:schemeClr val="tx1"/>
                </a:solidFill>
              </a:rPr>
              <a:t> району Миколаївської області, </a:t>
            </a:r>
            <a:r>
              <a:rPr lang="uk-UA" sz="2400" dirty="0" err="1" smtClean="0">
                <a:solidFill>
                  <a:schemeClr val="tx1"/>
                </a:solidFill>
              </a:rPr>
              <a:t>Краснознам</a:t>
            </a:r>
            <a:r>
              <a:rPr lang="en-US" sz="2400" dirty="0" smtClean="0">
                <a:solidFill>
                  <a:schemeClr val="tx1"/>
                </a:solidFill>
              </a:rPr>
              <a:t>’</a:t>
            </a:r>
            <a:r>
              <a:rPr lang="uk-UA" sz="2400" dirty="0" err="1" smtClean="0">
                <a:solidFill>
                  <a:schemeClr val="tx1"/>
                </a:solidFill>
              </a:rPr>
              <a:t>янської</a:t>
            </a:r>
            <a:r>
              <a:rPr lang="uk-UA" sz="2400" dirty="0" smtClean="0">
                <a:solidFill>
                  <a:schemeClr val="tx1"/>
                </a:solidFill>
              </a:rPr>
              <a:t> ЗОШ І-ІІІ ступенів </a:t>
            </a:r>
          </a:p>
          <a:p>
            <a:r>
              <a:rPr lang="uk-UA" sz="2400" dirty="0" smtClean="0">
                <a:solidFill>
                  <a:schemeClr val="tx1"/>
                </a:solidFill>
              </a:rPr>
              <a:t>Науковий керівник</a:t>
            </a:r>
          </a:p>
          <a:p>
            <a:r>
              <a:rPr lang="uk-UA" sz="2400" dirty="0" err="1" smtClean="0">
                <a:solidFill>
                  <a:schemeClr val="tx1"/>
                </a:solidFill>
              </a:rPr>
              <a:t>Міта</a:t>
            </a:r>
            <a:r>
              <a:rPr lang="uk-UA" sz="2400" dirty="0" smtClean="0">
                <a:solidFill>
                  <a:schemeClr val="tx1"/>
                </a:solidFill>
              </a:rPr>
              <a:t> Людмила Іванівна</a:t>
            </a:r>
          </a:p>
          <a:p>
            <a:endParaRPr lang="ru-RU" sz="2400" dirty="0">
              <a:solidFill>
                <a:schemeClr val="tx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1000"/>
                                        <p:tgtEl>
                                          <p:spTgt spid="3">
                                            <p:txEl>
                                              <p:pRg st="4" end="4"/>
                                            </p:txEl>
                                          </p:spTgt>
                                        </p:tgtEl>
                                      </p:cBhvr>
                                    </p:animEffect>
                                    <p:anim calcmode="lin" valueType="num">
                                      <p:cBhvr>
                                        <p:cTn id="4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Реформа 19 лютого 1861 року</a:t>
            </a:r>
            <a:endParaRPr lang="ru-RU" dirty="0"/>
          </a:p>
        </p:txBody>
      </p:sp>
      <p:pic>
        <p:nvPicPr>
          <p:cNvPr id="4" name="Содержимое 3" descr="399px-Manifest.jpg"/>
          <p:cNvPicPr>
            <a:picLocks noGrp="1" noChangeAspect="1"/>
          </p:cNvPicPr>
          <p:nvPr>
            <p:ph idx="1"/>
          </p:nvPr>
        </p:nvPicPr>
        <p:blipFill>
          <a:blip r:embed="rId2" cstate="print"/>
          <a:stretch>
            <a:fillRect/>
          </a:stretch>
        </p:blipFill>
        <p:spPr>
          <a:xfrm>
            <a:off x="4857752" y="1643050"/>
            <a:ext cx="3228395" cy="4846638"/>
          </a:xfrm>
        </p:spPr>
      </p:pic>
      <p:sp>
        <p:nvSpPr>
          <p:cNvPr id="5" name="Прямоугольник 4"/>
          <p:cNvSpPr/>
          <p:nvPr/>
        </p:nvSpPr>
        <p:spPr>
          <a:xfrm>
            <a:off x="500034" y="1643050"/>
            <a:ext cx="4071966" cy="4857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uk-UA" sz="1400" dirty="0" smtClean="0"/>
              <a:t>За положеннями цієї реформи:</a:t>
            </a:r>
          </a:p>
          <a:p>
            <a:pPr>
              <a:buFontTx/>
              <a:buChar char="-"/>
            </a:pPr>
            <a:r>
              <a:rPr lang="uk-UA" sz="1400" dirty="0" err="1" smtClean="0"/>
              <a:t>-Селяни</a:t>
            </a:r>
            <a:r>
              <a:rPr lang="uk-UA" sz="1400" dirty="0" smtClean="0"/>
              <a:t> рахувались вже  не як кріпосні, а як </a:t>
            </a:r>
            <a:r>
              <a:rPr lang="uk-UA" sz="1400" dirty="0" err="1" smtClean="0"/>
              <a:t>тимчасовозобов</a:t>
            </a:r>
            <a:r>
              <a:rPr lang="en-US" sz="1400" dirty="0" smtClean="0"/>
              <a:t>’</a:t>
            </a:r>
            <a:r>
              <a:rPr lang="uk-UA" sz="1400" dirty="0" err="1" smtClean="0"/>
              <a:t>язані</a:t>
            </a:r>
            <a:r>
              <a:rPr lang="uk-UA" sz="1400" dirty="0" smtClean="0"/>
              <a:t>.</a:t>
            </a:r>
          </a:p>
          <a:p>
            <a:pPr>
              <a:buFontTx/>
              <a:buChar char="-"/>
            </a:pPr>
            <a:r>
              <a:rPr lang="uk-UA" sz="1400" dirty="0" err="1" smtClean="0"/>
              <a:t>-селянські</a:t>
            </a:r>
            <a:r>
              <a:rPr lang="uk-UA" sz="1400" dirty="0" smtClean="0"/>
              <a:t> побудови та їх рухоме майно були визнані їх приватною власністю.</a:t>
            </a:r>
          </a:p>
          <a:p>
            <a:pPr>
              <a:buFontTx/>
              <a:buChar char="-"/>
            </a:pPr>
            <a:r>
              <a:rPr lang="uk-UA" sz="1400" dirty="0" smtClean="0"/>
              <a:t>- у селян було виборне самоуправління.</a:t>
            </a:r>
          </a:p>
          <a:p>
            <a:pPr>
              <a:buFontTx/>
              <a:buChar char="-"/>
            </a:pPr>
            <a:r>
              <a:rPr lang="uk-UA" sz="1400" dirty="0" smtClean="0"/>
              <a:t>- поміщики мали дати селянам у користування певні земельні наділи.</a:t>
            </a:r>
          </a:p>
          <a:p>
            <a:pPr>
              <a:buFontTx/>
              <a:buChar char="-"/>
            </a:pPr>
            <a:r>
              <a:rPr lang="uk-UA" sz="1400" dirty="0" err="1" smtClean="0"/>
              <a:t>-за</a:t>
            </a:r>
            <a:r>
              <a:rPr lang="uk-UA" sz="1400" dirty="0" smtClean="0"/>
              <a:t> використання наділу селяни відбували </a:t>
            </a:r>
            <a:r>
              <a:rPr lang="uk-UA" sz="1400" dirty="0" err="1" smtClean="0"/>
              <a:t>барщину</a:t>
            </a:r>
            <a:r>
              <a:rPr lang="uk-UA" sz="1400" dirty="0" smtClean="0"/>
              <a:t>, платили оброк, та не мали права відмовлятися від наділу 9 років.</a:t>
            </a:r>
          </a:p>
          <a:p>
            <a:pPr>
              <a:buFontTx/>
              <a:buChar char="-"/>
            </a:pPr>
            <a:r>
              <a:rPr lang="uk-UA" sz="1400" dirty="0" smtClean="0"/>
              <a:t>- розміри польових наділів та повинності визначали поміщики.</a:t>
            </a:r>
          </a:p>
          <a:p>
            <a:pPr>
              <a:buFontTx/>
              <a:buChar char="-"/>
            </a:pPr>
            <a:r>
              <a:rPr lang="uk-UA" sz="1400" dirty="0" smtClean="0"/>
              <a:t>- селянські общини могли викупити садибу і за згоди поміщика самого наділу. Також було можливо отримати безкоштовний наділ в розмірі четвертої частини від того, що можна було викупити.</a:t>
            </a:r>
          </a:p>
          <a:p>
            <a:pPr algn="ctr"/>
            <a:endParaRPr lang="ru-RU"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fill="hold"/>
                                        <p:tgtEl>
                                          <p:spTgt spid="4"/>
                                        </p:tgtEl>
                                        <p:attrNameLst>
                                          <p:attrName>ppt_x</p:attrName>
                                        </p:attrNameLst>
                                      </p:cBhvr>
                                      <p:tavLst>
                                        <p:tav tm="0">
                                          <p:val>
                                            <p:strVal val="#ppt_x"/>
                                          </p:val>
                                        </p:tav>
                                        <p:tav tm="100000">
                                          <p:val>
                                            <p:strVal val="#ppt_x"/>
                                          </p:val>
                                        </p:tav>
                                      </p:tavLst>
                                    </p:anim>
                                    <p:anim calcmode="lin" valueType="num">
                                      <p:cBhvr additive="base">
                                        <p:cTn id="13"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608630"/>
          </a:xfrm>
        </p:spPr>
        <p:txBody>
          <a:bodyPr/>
          <a:lstStyle/>
          <a:p>
            <a:r>
              <a:rPr lang="uk-UA" dirty="0" smtClean="0"/>
              <a:t>Наслідки реформи</a:t>
            </a:r>
            <a:endParaRPr lang="ru-RU" dirty="0"/>
          </a:p>
        </p:txBody>
      </p:sp>
      <p:sp>
        <p:nvSpPr>
          <p:cNvPr id="3" name="Содержимое 2"/>
          <p:cNvSpPr>
            <a:spLocks noGrp="1"/>
          </p:cNvSpPr>
          <p:nvPr>
            <p:ph idx="1"/>
          </p:nvPr>
        </p:nvSpPr>
        <p:spPr>
          <a:xfrm>
            <a:off x="457200" y="1071546"/>
            <a:ext cx="7239000" cy="5384190"/>
          </a:xfrm>
        </p:spPr>
        <p:txBody>
          <a:bodyPr>
            <a:normAutofit/>
          </a:bodyPr>
          <a:lstStyle/>
          <a:p>
            <a:pPr>
              <a:buNone/>
            </a:pPr>
            <a:r>
              <a:rPr lang="uk-UA" sz="1200" dirty="0" smtClean="0"/>
              <a:t>Економіка</a:t>
            </a:r>
          </a:p>
          <a:p>
            <a:r>
              <a:rPr lang="uk-UA" sz="1200" dirty="0" smtClean="0"/>
              <a:t>Через те, що селяни були тимчасово </a:t>
            </a:r>
            <a:r>
              <a:rPr lang="uk-UA" sz="1200" dirty="0" err="1" smtClean="0"/>
              <a:t>зобов</a:t>
            </a:r>
            <a:r>
              <a:rPr lang="en-US" sz="1200" dirty="0" smtClean="0"/>
              <a:t>’</a:t>
            </a:r>
            <a:r>
              <a:rPr lang="uk-UA" sz="1200" dirty="0" err="1" smtClean="0"/>
              <a:t>язані</a:t>
            </a:r>
            <a:r>
              <a:rPr lang="uk-UA" sz="1200" dirty="0" smtClean="0"/>
              <a:t> поміщикам, вони фактично залишалися кріпосними.</a:t>
            </a:r>
          </a:p>
          <a:p>
            <a:r>
              <a:rPr lang="uk-UA" sz="1200" dirty="0" smtClean="0"/>
              <a:t>Поміщики повністю залишали у своєму володінні  ліси, водоймища, луки, що були дуже важливі для селян, тож  останні все одно залежали від поміщиків.</a:t>
            </a:r>
          </a:p>
          <a:p>
            <a:r>
              <a:rPr lang="uk-UA" sz="1200" dirty="0" smtClean="0"/>
              <a:t>Звільнення селянства призвело до відтоку робочої сили з маєтків, дорожчала вільнонаймана праця. </a:t>
            </a:r>
          </a:p>
          <a:p>
            <a:r>
              <a:rPr lang="uk-UA" sz="1200" dirty="0" smtClean="0"/>
              <a:t>При виплачування коштів через зміну курсу рубля  та утримання попередніх боргів виплати значно перевищували в результаті початкові розміри.</a:t>
            </a:r>
          </a:p>
          <a:p>
            <a:r>
              <a:rPr lang="uk-UA" sz="1200" dirty="0" smtClean="0"/>
              <a:t>Наростала криза поміщицьких господарств.</a:t>
            </a:r>
          </a:p>
          <a:p>
            <a:r>
              <a:rPr lang="uk-UA" sz="1200" dirty="0" smtClean="0"/>
              <a:t>Наділення селян земельними наділами було досить помірне, проте достатнє для існування селянського господарства.</a:t>
            </a:r>
          </a:p>
          <a:p>
            <a:r>
              <a:rPr lang="uk-UA" sz="1200" dirty="0" smtClean="0"/>
              <a:t>Починаючи з 80-х років ХІХ століття утверджуються товарно-грошові відносини у господарствах селян.</a:t>
            </a:r>
          </a:p>
          <a:p>
            <a:r>
              <a:rPr lang="uk-UA" sz="1200" dirty="0" smtClean="0"/>
              <a:t>Швидко зростав ринок вільнонайманої робочої сили.</a:t>
            </a:r>
          </a:p>
          <a:p>
            <a:r>
              <a:rPr lang="uk-UA" sz="1200" dirty="0" smtClean="0"/>
              <a:t>Різко розвивалося залізничне будівництво. </a:t>
            </a:r>
          </a:p>
          <a:p>
            <a:r>
              <a:rPr lang="uk-UA" sz="1200" dirty="0" smtClean="0"/>
              <a:t>Наприкінці 1879 року була скасована Паризька угода, протягом 1877-1878 виріс потенціал російської армії.</a:t>
            </a:r>
          </a:p>
          <a:p>
            <a:r>
              <a:rPr lang="uk-UA" sz="1200" dirty="0" smtClean="0"/>
              <a:t>Змінювалася структура посівних площ на користь тих культур, що були сировиною для легкої та харчової промисловості, або мали досить великий попит на ринку.</a:t>
            </a:r>
          </a:p>
          <a:p>
            <a:endParaRPr lang="ru-RU" sz="12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7"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7"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Effect transition="in" filter="fade">
                                      <p:cBhvr>
                                        <p:cTn id="82" dur="1000"/>
                                        <p:tgtEl>
                                          <p:spTgt spid="3">
                                            <p:txEl>
                                              <p:pRg st="10" end="10"/>
                                            </p:txEl>
                                          </p:spTgt>
                                        </p:tgtEl>
                                      </p:cBhvr>
                                    </p:animEffect>
                                    <p:anim calcmode="lin" valueType="num">
                                      <p:cBhvr>
                                        <p:cTn id="8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7"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Effect transition="in" filter="fade">
                                      <p:cBhvr>
                                        <p:cTn id="89" dur="1000"/>
                                        <p:tgtEl>
                                          <p:spTgt spid="3">
                                            <p:txEl>
                                              <p:pRg st="11" end="11"/>
                                            </p:txEl>
                                          </p:spTgt>
                                        </p:tgtEl>
                                      </p:cBhvr>
                                    </p:animEffect>
                                    <p:anim calcmode="lin" valueType="num">
                                      <p:cBhvr>
                                        <p:cTn id="9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608630"/>
          </a:xfrm>
        </p:spPr>
        <p:txBody>
          <a:bodyPr/>
          <a:lstStyle/>
          <a:p>
            <a:r>
              <a:rPr lang="uk-UA" dirty="0" smtClean="0"/>
              <a:t>Наслідки реформи</a:t>
            </a:r>
            <a:endParaRPr lang="ru-RU" dirty="0"/>
          </a:p>
        </p:txBody>
      </p:sp>
      <p:sp>
        <p:nvSpPr>
          <p:cNvPr id="3" name="Содержимое 2"/>
          <p:cNvSpPr>
            <a:spLocks noGrp="1"/>
          </p:cNvSpPr>
          <p:nvPr>
            <p:ph idx="1"/>
          </p:nvPr>
        </p:nvSpPr>
        <p:spPr>
          <a:xfrm>
            <a:off x="457200" y="1142984"/>
            <a:ext cx="7239000" cy="5312752"/>
          </a:xfrm>
        </p:spPr>
        <p:txBody>
          <a:bodyPr>
            <a:normAutofit/>
          </a:bodyPr>
          <a:lstStyle/>
          <a:p>
            <a:pPr>
              <a:buNone/>
            </a:pPr>
            <a:r>
              <a:rPr lang="uk-UA" sz="1200" dirty="0" smtClean="0"/>
              <a:t>Суспільне життя</a:t>
            </a:r>
          </a:p>
          <a:p>
            <a:r>
              <a:rPr lang="uk-UA" sz="1200" dirty="0" smtClean="0"/>
              <a:t>Судова реформа 1864 року. </a:t>
            </a:r>
          </a:p>
          <a:p>
            <a:r>
              <a:rPr lang="uk-UA" sz="1200" dirty="0" smtClean="0"/>
              <a:t>Дворянство, економічно підірване кризою, почало втрачати вплив у суспільстві. Підривалися основи існування ладу монархії. Олександр ІІ підтримував буржуазію. </a:t>
            </a:r>
          </a:p>
          <a:p>
            <a:r>
              <a:rPr lang="uk-UA" sz="1200" dirty="0" smtClean="0"/>
              <a:t>Після вбивства Олександра ІІ його наступник Олександр ІІІ вирішив навпаки, підтримати дворянство.  Росія стала буржуазною монархією. Тож тому монархія протрималася у владі аж до 1917 року.</a:t>
            </a:r>
          </a:p>
          <a:p>
            <a:r>
              <a:rPr lang="uk-UA" sz="1200" dirty="0" smtClean="0"/>
              <a:t>Реформою був розчищений шлях для індустріального розвитку, та демократичних змін у суспільстві.</a:t>
            </a:r>
          </a:p>
          <a:p>
            <a:r>
              <a:rPr lang="uk-UA" sz="1200" dirty="0" smtClean="0"/>
              <a:t>Проте реформа не була доведена до свого кінця, внаслідок чого селяни </a:t>
            </a:r>
            <a:r>
              <a:rPr lang="uk-UA" sz="1200" dirty="0" err="1" smtClean="0"/>
              <a:t>обезземелювалися</a:t>
            </a:r>
            <a:r>
              <a:rPr lang="uk-UA" sz="1200" dirty="0" smtClean="0"/>
              <a:t>, класово диференціювалося селянство, виділялася буржуазія (куркулі), середнє селянство та сільський пролетаріат, який  потім став союзником соціалістичної революції.</a:t>
            </a:r>
          </a:p>
          <a:p>
            <a:r>
              <a:rPr lang="uk-UA" sz="1200" dirty="0" smtClean="0"/>
              <a:t>Наслідком вищезазначеного можна також вважати зростання невдоволення пролетаріату. Що потім стало однією з причин революції 1917 року.</a:t>
            </a:r>
          </a:p>
          <a:p>
            <a:endParaRPr lang="uk-UA" sz="1200" dirty="0" smtClean="0"/>
          </a:p>
          <a:p>
            <a:endParaRPr lang="uk-UA" sz="1200" dirty="0" smtClean="0"/>
          </a:p>
          <a:p>
            <a:endParaRPr lang="ru-RU" sz="1200" dirty="0"/>
          </a:p>
        </p:txBody>
      </p:sp>
      <p:pic>
        <p:nvPicPr>
          <p:cNvPr id="4" name="Рисунок 3" descr="800px-Grigoriy_Myasoyedov_Reading_of_the_1861_Manifesto_1873.jpg"/>
          <p:cNvPicPr>
            <a:picLocks noChangeAspect="1"/>
          </p:cNvPicPr>
          <p:nvPr/>
        </p:nvPicPr>
        <p:blipFill>
          <a:blip r:embed="rId2" cstate="print"/>
          <a:stretch>
            <a:fillRect/>
          </a:stretch>
        </p:blipFill>
        <p:spPr>
          <a:xfrm>
            <a:off x="2571736" y="4286256"/>
            <a:ext cx="3145982" cy="2048821"/>
          </a:xfrm>
          <a:prstGeom prst="rect">
            <a:avLst/>
          </a:prstGeom>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ntr" presetSubtype="0" decel="10000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0" presetClass="entr" presetSubtype="0" decel="10000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4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0" presetClass="entr" presetSubtype="0" decel="10000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4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0" presetClass="entr" presetSubtype="0" decel="10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5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7" dur="1000"/>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608630"/>
          </a:xfrm>
        </p:spPr>
        <p:txBody>
          <a:bodyPr/>
          <a:lstStyle/>
          <a:p>
            <a:r>
              <a:rPr lang="uk-UA" dirty="0" smtClean="0"/>
              <a:t>висновки</a:t>
            </a:r>
            <a:endParaRPr lang="ru-RU" dirty="0"/>
          </a:p>
        </p:txBody>
      </p:sp>
      <p:sp>
        <p:nvSpPr>
          <p:cNvPr id="3" name="Содержимое 2"/>
          <p:cNvSpPr>
            <a:spLocks noGrp="1"/>
          </p:cNvSpPr>
          <p:nvPr>
            <p:ph idx="1"/>
          </p:nvPr>
        </p:nvSpPr>
        <p:spPr>
          <a:xfrm>
            <a:off x="457200" y="1071546"/>
            <a:ext cx="7239000" cy="5384190"/>
          </a:xfrm>
        </p:spPr>
        <p:txBody>
          <a:bodyPr>
            <a:normAutofit/>
          </a:bodyPr>
          <a:lstStyle/>
          <a:p>
            <a:r>
              <a:rPr lang="uk-UA" sz="1200" dirty="0" smtClean="0"/>
              <a:t>Реформа як  в США, так і в Російській імперії, проводилася перш за все в інтересах держави. США потрібні були  солдати у громадянській війні. Також підтримка індустріалізації  вимагала вільної робочої сили. Завдяки звільненню рабів до армії Півночі вступило близько 200 тисяч нових солдат. А нова робоча сила привела в наступні роки до економічного буму в США.</a:t>
            </a:r>
          </a:p>
          <a:p>
            <a:r>
              <a:rPr lang="uk-UA" sz="1200" dirty="0" smtClean="0"/>
              <a:t>Російська імперія прагнула  відновити свій вплив на політичній арені, а поразки у Кримській війні цьому явно не сприяли. Щоб посилити політичний та воєнний вплив, треба було реорганізувати армію. Для цього, в свою чергу – підвищити показники промисловості, а для цього необхідна була вільнонаймана робоча сила.  Після реформи почався відтік селян з поміщицьких маєтків до тих районів, де потрібна була наймана праця, і внаслідок цього дійсно зросла економіка імперії, швидко почала розвиватися промисловість, будуватися залізничні дороги. Реорганізувалася армія. </a:t>
            </a:r>
          </a:p>
          <a:p>
            <a:pPr>
              <a:buNone/>
            </a:pPr>
            <a:r>
              <a:rPr lang="uk-UA" sz="1200" dirty="0" smtClean="0"/>
              <a:t>Тож економіка зросла, цілі урядів були досягнуті.</a:t>
            </a:r>
            <a:endParaRPr lang="uk-UA" sz="1200" dirty="0" smtClean="0"/>
          </a:p>
          <a:p>
            <a:pPr>
              <a:buNone/>
            </a:pPr>
            <a:r>
              <a:rPr lang="uk-UA" sz="1200" dirty="0" smtClean="0"/>
              <a:t>Проте:</a:t>
            </a:r>
          </a:p>
          <a:p>
            <a:r>
              <a:rPr lang="uk-UA" sz="1200" dirty="0" smtClean="0"/>
              <a:t>Суспільні відносини США після скасування рабства мало змінилися. До чорних жителів країни  все одно застосовувалися певні санкції, виникали  такі організації, як ку-клукс-клан, що винищували непокірних негрів, білих, що співчували їм. Плантатори Півдня проводили </a:t>
            </a:r>
            <a:r>
              <a:rPr lang="uk-UA" sz="1200" dirty="0" err="1" smtClean="0"/>
              <a:t>“Чорні</a:t>
            </a:r>
            <a:r>
              <a:rPr lang="uk-UA" sz="1200" dirty="0" smtClean="0"/>
              <a:t> </a:t>
            </a:r>
            <a:r>
              <a:rPr lang="uk-UA" sz="1200" dirty="0" err="1" smtClean="0"/>
              <a:t>кодекси”</a:t>
            </a:r>
            <a:r>
              <a:rPr lang="uk-UA" sz="1200" dirty="0" smtClean="0"/>
              <a:t>, що сильно обмежували у правах чорних. Викликані цим наступні реформи полегшили життя негрів, проте недостатньо. Внаслідок цього виник рух Мартіна Лютера Кінга. </a:t>
            </a:r>
          </a:p>
          <a:p>
            <a:r>
              <a:rPr lang="uk-UA" sz="1200" dirty="0" smtClean="0"/>
              <a:t>Хоча реформа 1861 року і звільняла селян від кріпосництва, але все одно вони залишалися у владі поміщиків як їхні боржники.  Тож у перші роки після реформи їх становище мало змінилося. Вони змушені були покидати свої домівки в пошуках заробітку. Реформи Олександра ІІІ, що були спрямовані на підтримку дворянства, теж не сприяли полегшенню життя селян. Тож у 1917 році більшість колишніх кріпосників підтримали пролетарську революцію – це привело до великої крові. </a:t>
            </a:r>
          </a:p>
          <a:p>
            <a:r>
              <a:rPr lang="uk-UA" sz="1200" dirty="0" smtClean="0"/>
              <a:t>Революція, в свою чергу, у наступні десятиліття стала наслідком багатьох мільйонів смертей. </a:t>
            </a:r>
            <a:endParaRPr lang="uk-UA" sz="1200" dirty="0" smtClean="0"/>
          </a:p>
          <a:p>
            <a:endParaRPr lang="uk-UA" sz="1200" dirty="0" smtClean="0"/>
          </a:p>
          <a:p>
            <a:endParaRPr lang="uk-UA" sz="1200" dirty="0" smtClean="0"/>
          </a:p>
          <a:p>
            <a:endParaRPr lang="uk-UA" sz="1200" dirty="0" smtClean="0"/>
          </a:p>
          <a:p>
            <a:endParaRPr lang="uk-UA" sz="1200" dirty="0" smtClean="0"/>
          </a:p>
          <a:p>
            <a:endParaRPr lang="ru-RU" sz="1200"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ipe(down)">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down)">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wipe(down)">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wipe(down)">
                                      <p:cBhvr>
                                        <p:cTn id="4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7239000" cy="5812818"/>
          </a:xfrm>
        </p:spPr>
        <p:txBody>
          <a:bodyPr>
            <a:normAutofit/>
          </a:bodyPr>
          <a:lstStyle/>
          <a:p>
            <a:pPr>
              <a:buNone/>
            </a:pPr>
            <a:r>
              <a:rPr lang="uk-UA" sz="1800" dirty="0" smtClean="0"/>
              <a:t>Тож можна зробити висновок, що економіка і суспільне життя хоч і </a:t>
            </a:r>
            <a:r>
              <a:rPr lang="uk-UA" sz="1800" dirty="0" err="1" smtClean="0"/>
              <a:t>пов</a:t>
            </a:r>
            <a:r>
              <a:rPr lang="en-US" sz="1800" dirty="0" smtClean="0"/>
              <a:t>’</a:t>
            </a:r>
            <a:r>
              <a:rPr lang="uk-UA" sz="1800" dirty="0" err="1" smtClean="0"/>
              <a:t>язані</a:t>
            </a:r>
            <a:r>
              <a:rPr lang="uk-UA" sz="1800" dirty="0" smtClean="0"/>
              <a:t> між собою, проте змінюються практично незалежно одне від одного. </a:t>
            </a:r>
          </a:p>
          <a:p>
            <a:r>
              <a:rPr lang="uk-UA" sz="1800" dirty="0" smtClean="0"/>
              <a:t>Економіка змінюється та відповідає на реформи досить швидко. </a:t>
            </a:r>
          </a:p>
          <a:p>
            <a:r>
              <a:rPr lang="uk-UA" sz="1800" dirty="0" smtClean="0"/>
              <a:t>Суспільне життя при цьому змінюється дуже повільно та інерційно. Афро-американці ще довго залишалися </a:t>
            </a:r>
            <a:r>
              <a:rPr lang="uk-UA" sz="1800" dirty="0" err="1" smtClean="0"/>
              <a:t>“чорними</a:t>
            </a:r>
            <a:r>
              <a:rPr lang="uk-UA" sz="1800" dirty="0" smtClean="0"/>
              <a:t> </a:t>
            </a:r>
            <a:r>
              <a:rPr lang="uk-UA" sz="1800" dirty="0" err="1" smtClean="0"/>
              <a:t>рабами”</a:t>
            </a:r>
            <a:r>
              <a:rPr lang="uk-UA" sz="1800" dirty="0" smtClean="0"/>
              <a:t>, а звільнені селяни – </a:t>
            </a:r>
            <a:r>
              <a:rPr lang="uk-UA" sz="1800" dirty="0" err="1" smtClean="0"/>
              <a:t>“кріпосними”</a:t>
            </a:r>
            <a:r>
              <a:rPr lang="uk-UA" sz="1800" dirty="0" smtClean="0"/>
              <a:t>. Колишні плантатори та дворянство продовжували зверхньо відноситися до звільнених, порушувати їхні права, всіляко ущемляти. </a:t>
            </a:r>
          </a:p>
          <a:p>
            <a:pPr>
              <a:buNone/>
            </a:pPr>
            <a:r>
              <a:rPr lang="uk-UA" sz="1800" dirty="0" smtClean="0"/>
              <a:t>Таким чином, економічні реформи такого характеру повинні супроводжуватися і певними суспільними реформами для запобігання бунтарських настроїв. </a:t>
            </a:r>
            <a:endParaRPr lang="ru-RU" sz="18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Суспільне та економічне життя США напередодні відміни рабства </a:t>
            </a:r>
            <a:endParaRPr lang="ru-RU" sz="2800" dirty="0"/>
          </a:p>
        </p:txBody>
      </p:sp>
      <p:sp>
        <p:nvSpPr>
          <p:cNvPr id="3" name="Содержимое 2"/>
          <p:cNvSpPr>
            <a:spLocks noGrp="1"/>
          </p:cNvSpPr>
          <p:nvPr>
            <p:ph idx="1"/>
          </p:nvPr>
        </p:nvSpPr>
        <p:spPr>
          <a:xfrm>
            <a:off x="457200" y="2214554"/>
            <a:ext cx="7239000" cy="4241182"/>
          </a:xfrm>
        </p:spPr>
        <p:txBody>
          <a:bodyPr>
            <a:normAutofit/>
          </a:bodyPr>
          <a:lstStyle/>
          <a:p>
            <a:pPr>
              <a:buNone/>
            </a:pPr>
            <a:r>
              <a:rPr lang="uk-UA" sz="1400" dirty="0" smtClean="0"/>
              <a:t>Після отримання незалежності країною:</a:t>
            </a:r>
          </a:p>
          <a:p>
            <a:r>
              <a:rPr lang="uk-UA" sz="1400" dirty="0" smtClean="0"/>
              <a:t>Територія США збільшилась з 1 </a:t>
            </a:r>
            <a:r>
              <a:rPr lang="uk-UA" sz="1400" dirty="0" err="1" smtClean="0"/>
              <a:t>млн</a:t>
            </a:r>
            <a:r>
              <a:rPr lang="uk-UA" sz="1400" dirty="0" smtClean="0"/>
              <a:t> до 9369000 кв. км  у роки  з 1776 по 1867.</a:t>
            </a:r>
          </a:p>
          <a:p>
            <a:r>
              <a:rPr lang="uk-UA" sz="1400" dirty="0" smtClean="0"/>
              <a:t>За рахунок еміграції досить швидко збільшилась кількість населення  3 4 </a:t>
            </a:r>
            <a:r>
              <a:rPr lang="uk-UA" sz="1400" dirty="0" err="1" smtClean="0"/>
              <a:t>млн</a:t>
            </a:r>
            <a:r>
              <a:rPr lang="uk-UA" sz="1400" dirty="0" smtClean="0"/>
              <a:t> у 1776 році до 31 </a:t>
            </a:r>
            <a:r>
              <a:rPr lang="uk-UA" sz="1400" dirty="0" err="1" smtClean="0"/>
              <a:t>млн</a:t>
            </a:r>
            <a:r>
              <a:rPr lang="uk-UA" sz="1400" dirty="0" smtClean="0"/>
              <a:t> у 1860 році. Людей привернула можливість розбагатіти, реалізувати свої можливості, та ліберальне законодавство.</a:t>
            </a:r>
          </a:p>
          <a:p>
            <a:r>
              <a:rPr lang="uk-UA" sz="1400" dirty="0" smtClean="0"/>
              <a:t>Активна колонізація земель  Заходу країни.</a:t>
            </a:r>
          </a:p>
          <a:p>
            <a:r>
              <a:rPr lang="uk-UA" sz="1400" dirty="0" smtClean="0"/>
              <a:t>Наявність значних природних ресурсів.</a:t>
            </a:r>
          </a:p>
          <a:p>
            <a:r>
              <a:rPr lang="uk-UA" sz="1400" dirty="0" smtClean="0"/>
              <a:t>На початку </a:t>
            </a:r>
            <a:r>
              <a:rPr lang="en-US" sz="1400" dirty="0" smtClean="0"/>
              <a:t>XIX</a:t>
            </a:r>
            <a:r>
              <a:rPr lang="uk-UA" sz="1400" dirty="0" smtClean="0"/>
              <a:t> сторіччя в країні розпочалась промислова революція  (формувалися нові верстви суспільства: наймані працівники та промислова буржуазія).</a:t>
            </a:r>
          </a:p>
          <a:p>
            <a:r>
              <a:rPr lang="uk-UA" sz="1400" dirty="0" smtClean="0"/>
              <a:t>Територія країни швидко покривалася мережею каналів (система Великих озер  та басейн річки Міссісіпі  були з</a:t>
            </a:r>
            <a:r>
              <a:rPr lang="en-US" sz="1400" dirty="0" smtClean="0"/>
              <a:t>‘</a:t>
            </a:r>
            <a:r>
              <a:rPr lang="uk-UA" sz="1400" dirty="0" err="1" smtClean="0"/>
              <a:t>єднані</a:t>
            </a:r>
            <a:r>
              <a:rPr lang="uk-UA" sz="1400" dirty="0" smtClean="0"/>
              <a:t> в єдину водну систему; канал між </a:t>
            </a:r>
            <a:r>
              <a:rPr lang="uk-UA" sz="1400" dirty="0" err="1" smtClean="0"/>
              <a:t>Буффало</a:t>
            </a:r>
            <a:r>
              <a:rPr lang="uk-UA" sz="1400" dirty="0" smtClean="0"/>
              <a:t> і Нью-Йорком).</a:t>
            </a:r>
          </a:p>
          <a:p>
            <a:pPr>
              <a:buNone/>
            </a:pPr>
            <a:endParaRPr lang="uk-UA" sz="1200" dirty="0" smtClean="0"/>
          </a:p>
          <a:p>
            <a:endParaRPr lang="uk-UA" sz="1200" dirty="0" smtClean="0"/>
          </a:p>
          <a:p>
            <a:endParaRPr lang="ru-RU" sz="1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10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000108"/>
            <a:ext cx="6286544" cy="4714908"/>
          </a:xfrm>
        </p:spPr>
        <p:txBody>
          <a:bodyPr>
            <a:normAutofit/>
          </a:bodyPr>
          <a:lstStyle/>
          <a:p>
            <a:r>
              <a:rPr lang="uk-UA" sz="1400" dirty="0" smtClean="0"/>
              <a:t>Залізні дороги з</a:t>
            </a:r>
            <a:r>
              <a:rPr lang="en-US" sz="1400" dirty="0" smtClean="0"/>
              <a:t>‘</a:t>
            </a:r>
            <a:r>
              <a:rPr lang="uk-UA" sz="1400" dirty="0" err="1" smtClean="0"/>
              <a:t>єднували</a:t>
            </a:r>
            <a:r>
              <a:rPr lang="uk-UA" sz="1400" dirty="0" smtClean="0"/>
              <a:t>  Тихоокеанське та Атлантичне узбережжя США; кожні  п</a:t>
            </a:r>
            <a:r>
              <a:rPr lang="en-US" sz="1400" dirty="0" smtClean="0"/>
              <a:t>’</a:t>
            </a:r>
            <a:r>
              <a:rPr lang="uk-UA" sz="1400" dirty="0" smtClean="0"/>
              <a:t>ять років протяжність доріг збільшувалась вдвічі.</a:t>
            </a:r>
          </a:p>
          <a:p>
            <a:r>
              <a:rPr lang="uk-UA" sz="1400" dirty="0" smtClean="0"/>
              <a:t>На імпорт  накладалося 75-відсоткове мито  (внаслідок протекціоністської політики уряду).</a:t>
            </a:r>
          </a:p>
          <a:p>
            <a:r>
              <a:rPr lang="uk-UA" sz="1400" dirty="0" smtClean="0"/>
              <a:t>Потужно розвивались  машинобудування та металургія.</a:t>
            </a:r>
          </a:p>
          <a:p>
            <a:r>
              <a:rPr lang="uk-UA" sz="1400" dirty="0" smtClean="0"/>
              <a:t>Політичному життю  була притаманна  двопартійна система, однак погляди на проблему рабства в ній розрізнялася:  демократи залишали право вибору за кожним штатом стосовно рабства, а республіканці  в цілому були проти його поширення.</a:t>
            </a:r>
          </a:p>
          <a:p>
            <a:r>
              <a:rPr lang="uk-UA" sz="1400" dirty="0" smtClean="0"/>
              <a:t>Крім того, спостерігалося нарощування конфлікту між Північчю та Півднем (Каліфорнія вільна від рабства, а </a:t>
            </a:r>
            <a:r>
              <a:rPr lang="uk-UA" sz="1400" dirty="0" err="1" smtClean="0"/>
              <a:t>Нью-Мехіко</a:t>
            </a:r>
            <a:r>
              <a:rPr lang="uk-UA" sz="1400" dirty="0" smtClean="0"/>
              <a:t>  та Юта – рабовласницькі; через три роки теж саме відносно </a:t>
            </a:r>
            <a:r>
              <a:rPr lang="uk-UA" sz="1400" dirty="0" err="1" smtClean="0"/>
              <a:t>Канзасу</a:t>
            </a:r>
            <a:r>
              <a:rPr lang="uk-UA" sz="1400" dirty="0" smtClean="0"/>
              <a:t> та </a:t>
            </a:r>
            <a:r>
              <a:rPr lang="uk-UA" sz="1400" dirty="0" err="1" smtClean="0"/>
              <a:t>Небраски</a:t>
            </a:r>
            <a:r>
              <a:rPr lang="uk-UA" sz="1400" dirty="0" smtClean="0"/>
              <a:t>; навіть у </a:t>
            </a:r>
            <a:r>
              <a:rPr lang="uk-UA" sz="1400" dirty="0" err="1" smtClean="0"/>
              <a:t>Канзасі</a:t>
            </a:r>
            <a:r>
              <a:rPr lang="uk-UA" sz="1400" dirty="0" smtClean="0"/>
              <a:t> відбувалися бойові сутички між загонами плантаторів та фермерів).</a:t>
            </a:r>
          </a:p>
          <a:p>
            <a:r>
              <a:rPr lang="uk-UA" sz="1400" dirty="0" smtClean="0"/>
              <a:t>Набував поширення рух аболіціоністів – за ліквідацію рабства негрів, які використовували релігійні аргументи та гуманістичну мораль. </a:t>
            </a:r>
            <a:r>
              <a:rPr lang="uk-UA" sz="1400" dirty="0" smtClean="0"/>
              <a:t>Насильства </a:t>
            </a:r>
            <a:r>
              <a:rPr lang="uk-UA" sz="1400" dirty="0" smtClean="0"/>
              <a:t>вони не визнавали в принципі.</a:t>
            </a:r>
          </a:p>
          <a:p>
            <a:endParaRPr lang="uk-UA" sz="1400" dirty="0" smtClean="0"/>
          </a:p>
          <a:p>
            <a:endParaRPr lang="ru-RU" dirty="0"/>
          </a:p>
        </p:txBody>
      </p:sp>
      <p:pic>
        <p:nvPicPr>
          <p:cNvPr id="4" name="Рисунок 3" descr="img177604_1-1_Ofitsialnyiy_portret_Linkolna_v_Belom_Dome.jpg"/>
          <p:cNvPicPr>
            <a:picLocks noChangeAspect="1"/>
          </p:cNvPicPr>
          <p:nvPr/>
        </p:nvPicPr>
        <p:blipFill>
          <a:blip r:embed="rId2" cstate="print"/>
          <a:stretch>
            <a:fillRect/>
          </a:stretch>
        </p:blipFill>
        <p:spPr>
          <a:xfrm>
            <a:off x="7072330" y="1214422"/>
            <a:ext cx="1833562" cy="2921475"/>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Причини </a:t>
            </a:r>
            <a:endParaRPr lang="ru-RU" dirty="0"/>
          </a:p>
        </p:txBody>
      </p:sp>
      <p:sp>
        <p:nvSpPr>
          <p:cNvPr id="3" name="Содержимое 2"/>
          <p:cNvSpPr>
            <a:spLocks noGrp="1"/>
          </p:cNvSpPr>
          <p:nvPr>
            <p:ph idx="1"/>
          </p:nvPr>
        </p:nvSpPr>
        <p:spPr/>
        <p:txBody>
          <a:bodyPr>
            <a:normAutofit/>
          </a:bodyPr>
          <a:lstStyle/>
          <a:p>
            <a:r>
              <a:rPr lang="uk-UA" sz="1400" dirty="0" smtClean="0"/>
              <a:t>Використання майже безкоштовної праці рабів плантаторами Півдня дозволяло отримувати величезні прибутки за мінімальних витрат. У той же час Південь вже почав закуповувати у британців машини та обладнання, постачаючи туди бавовну. Що звичайно, зачіпляло інтереси Півночі. </a:t>
            </a:r>
          </a:p>
          <a:p>
            <a:r>
              <a:rPr lang="uk-UA" sz="1400" dirty="0" smtClean="0"/>
              <a:t>Плантатори зазіхали на </a:t>
            </a:r>
            <a:r>
              <a:rPr lang="uk-UA" sz="1400" dirty="0" err="1" smtClean="0"/>
              <a:t>новоприєднані</a:t>
            </a:r>
            <a:r>
              <a:rPr lang="uk-UA" sz="1400" dirty="0" smtClean="0"/>
              <a:t> землі заходу країни. </a:t>
            </a:r>
          </a:p>
          <a:p>
            <a:r>
              <a:rPr lang="uk-UA" sz="1400" dirty="0" smtClean="0"/>
              <a:t>Існувало протиріччя між аграрним рабським Півднем та вільною, охопленою промисловою революцією, Північчю; між вільним ринком та рабством. </a:t>
            </a:r>
          </a:p>
          <a:p>
            <a:r>
              <a:rPr lang="uk-UA" sz="1400" dirty="0" smtClean="0"/>
              <a:t>Обрання президентом США в 1861 році лідера Республіканської партії Авраама Лінкольна спричинило паніку серед Півдня. Вони вважали, що його президентство приведе до краху  рабства. 12 квітня 1861 року Південь оголошує про своє відділення від США і створює конфедерацію з центром у </a:t>
            </a:r>
            <a:r>
              <a:rPr lang="uk-UA" sz="1400" dirty="0" err="1" smtClean="0"/>
              <a:t>Річмонді</a:t>
            </a:r>
            <a:r>
              <a:rPr lang="uk-UA" sz="1400" dirty="0" smtClean="0"/>
              <a:t>, захоплює форт </a:t>
            </a:r>
            <a:r>
              <a:rPr lang="uk-UA" sz="1400" dirty="0" err="1" smtClean="0"/>
              <a:t>Самтер</a:t>
            </a:r>
            <a:r>
              <a:rPr lang="uk-UA" sz="1400" dirty="0" smtClean="0"/>
              <a:t> у Чарльстона. У відповідь на що Лінкольн оголошує призов до армії США. Так почалась громадянська війна. </a:t>
            </a:r>
            <a:endParaRPr lang="uk-UA" sz="1400" dirty="0" smtClean="0"/>
          </a:p>
          <a:p>
            <a:r>
              <a:rPr lang="uk-UA" sz="1400" dirty="0" smtClean="0"/>
              <a:t>В ході громадянської війни виникла ще одна причина для звільнення рабів: необхідність поповнення рядів військових. Звільнення рабів додало федеральній армії 200 тисяч солдатів, тож це дозволило досягти у війні перелому.</a:t>
            </a:r>
            <a:endParaRPr lang="ru-RU" sz="1400"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000" dirty="0" smtClean="0"/>
              <a:t>Прокламація про звільнення рабів (22 вересня 1862, 1 січня 1863) </a:t>
            </a:r>
            <a:endParaRPr lang="ru-RU" sz="3000" dirty="0"/>
          </a:p>
        </p:txBody>
      </p:sp>
      <p:pic>
        <p:nvPicPr>
          <p:cNvPr id="4" name="Содержимое 3" descr="464px-EmancipationProclamation.jpg"/>
          <p:cNvPicPr>
            <a:picLocks noGrp="1" noChangeAspect="1"/>
          </p:cNvPicPr>
          <p:nvPr>
            <p:ph idx="1"/>
          </p:nvPr>
        </p:nvPicPr>
        <p:blipFill>
          <a:blip r:embed="rId2" cstate="print"/>
          <a:stretch>
            <a:fillRect/>
          </a:stretch>
        </p:blipFill>
        <p:spPr>
          <a:xfrm>
            <a:off x="4572000" y="1857364"/>
            <a:ext cx="3510629" cy="4532041"/>
          </a:xfrm>
        </p:spPr>
      </p:pic>
      <p:sp>
        <p:nvSpPr>
          <p:cNvPr id="5" name="Прямоугольник 4"/>
          <p:cNvSpPr/>
          <p:nvPr/>
        </p:nvSpPr>
        <p:spPr>
          <a:xfrm>
            <a:off x="357158" y="1785926"/>
            <a:ext cx="3929090" cy="4714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uk-UA" sz="1200" dirty="0" smtClean="0"/>
              <a:t>Прокламація про звільнення рабів, складається з двох указів: перший  від  22 вересня 1862 року, який звільняв всіх рабів в будь-якому штаті США, та другий від 1 січня 1863 року, називав 10 штатів, на які має дію звільнення від рабства. </a:t>
            </a:r>
          </a:p>
          <a:p>
            <a:r>
              <a:rPr lang="uk-UA" sz="1200" dirty="0" smtClean="0"/>
              <a:t>“…В перший день в рік від Різдва Христового одна тисяча вісімсот шістдесят третій  усі особи, що утримуються як раби на території будь-якого штату чи його частини, населення якого знаходиться у стані бунту проти  Сполучених Штатів, віднині і навічно об</a:t>
            </a:r>
            <a:r>
              <a:rPr lang="en-US" sz="1200" dirty="0" smtClean="0"/>
              <a:t>’</a:t>
            </a:r>
            <a:r>
              <a:rPr lang="uk-UA" sz="1200" dirty="0" smtClean="0"/>
              <a:t>явлені вільними…”</a:t>
            </a:r>
          </a:p>
          <a:p>
            <a:endParaRPr lang="uk-UA" sz="1200" dirty="0" smtClean="0"/>
          </a:p>
          <a:p>
            <a:r>
              <a:rPr lang="uk-UA" sz="1200" dirty="0" smtClean="0"/>
              <a:t>Звісно, була і критика прокламації, бо вона звільнювала рабів лише на територіях, де США не мали влади. Проте навіть це дозволило отримати свободу в день вступу в дію прокламації тисячам рабів. Тож громадянська війна була відтепер війною й проти рабства. </a:t>
            </a:r>
          </a:p>
          <a:p>
            <a:endParaRPr lang="ru-RU" sz="1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by="(-#ppt_w*2)" calcmode="lin" valueType="num">
                                      <p:cBhvr rctx="PPT">
                                        <p:cTn id="16" dur="500" autoRev="1" fill="hold">
                                          <p:stCondLst>
                                            <p:cond delay="0"/>
                                          </p:stCondLst>
                                        </p:cTn>
                                        <p:tgtEl>
                                          <p:spTgt spid="4"/>
                                        </p:tgtEl>
                                        <p:attrNameLst>
                                          <p:attrName>ppt_w</p:attrName>
                                        </p:attrNameLst>
                                      </p:cBhvr>
                                    </p:anim>
                                    <p:anim by="(#ppt_w*0.50)" calcmode="lin" valueType="num">
                                      <p:cBhvr>
                                        <p:cTn id="17" dur="500" decel="50000" autoRev="1" fill="hold">
                                          <p:stCondLst>
                                            <p:cond delay="0"/>
                                          </p:stCondLst>
                                        </p:cTn>
                                        <p:tgtEl>
                                          <p:spTgt spid="4"/>
                                        </p:tgtEl>
                                        <p:attrNameLst>
                                          <p:attrName>ppt_x</p:attrName>
                                        </p:attrNameLst>
                                      </p:cBhvr>
                                    </p:anim>
                                    <p:anim from="(-#ppt_h/2)" to="(#ppt_y)" calcmode="lin" valueType="num">
                                      <p:cBhvr>
                                        <p:cTn id="18" dur="1000" fill="hold">
                                          <p:stCondLst>
                                            <p:cond delay="0"/>
                                          </p:stCondLst>
                                        </p:cTn>
                                        <p:tgtEl>
                                          <p:spTgt spid="4"/>
                                        </p:tgtEl>
                                        <p:attrNameLst>
                                          <p:attrName>ppt_y</p:attrName>
                                        </p:attrNameLst>
                                      </p:cBhvr>
                                    </p:anim>
                                    <p:animRot by="21600000">
                                      <p:cBhvr>
                                        <p:cTn id="19" dur="1000" fill="hold">
                                          <p:stCondLst>
                                            <p:cond delay="0"/>
                                          </p:stCondLst>
                                        </p:cTn>
                                        <p:tgtEl>
                                          <p:spTgt spid="4"/>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900" decel="100000" fill="hold"/>
                                        <p:tgtEl>
                                          <p:spTgt spid="5"/>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608630"/>
          </a:xfrm>
        </p:spPr>
        <p:txBody>
          <a:bodyPr>
            <a:noAutofit/>
          </a:bodyPr>
          <a:lstStyle/>
          <a:p>
            <a:r>
              <a:rPr lang="uk-UA" sz="2800" dirty="0" smtClean="0"/>
              <a:t>Наслідки відміни рабства в перші роки  після прийняття прокламації</a:t>
            </a:r>
            <a:endParaRPr lang="ru-RU" sz="2800" dirty="0"/>
          </a:p>
        </p:txBody>
      </p:sp>
      <p:sp>
        <p:nvSpPr>
          <p:cNvPr id="3" name="Содержимое 2"/>
          <p:cNvSpPr>
            <a:spLocks noGrp="1"/>
          </p:cNvSpPr>
          <p:nvPr>
            <p:ph idx="1"/>
          </p:nvPr>
        </p:nvSpPr>
        <p:spPr>
          <a:xfrm>
            <a:off x="457200" y="1000108"/>
            <a:ext cx="7239000" cy="5455628"/>
          </a:xfrm>
        </p:spPr>
        <p:txBody>
          <a:bodyPr>
            <a:normAutofit/>
          </a:bodyPr>
          <a:lstStyle/>
          <a:p>
            <a:r>
              <a:rPr lang="uk-UA" sz="1200" dirty="0" smtClean="0"/>
              <a:t>Прокламація змінила хід Громадянської війни . Не дивлячись на те, що звільнені раби були на тих територіях, де федеральний уряд не мав влади,  громадянська війна стала війною за свободу.  До того ж, іноземні держави були змушені не підтримувати Конфедерацію.  А вільні негри змогли вступати до федеральної армії, що також дало і чисельну перевагу військам Півночі. Тил Півдня був підірваний масовими бунтами рабів. </a:t>
            </a:r>
          </a:p>
          <a:p>
            <a:r>
              <a:rPr lang="uk-UA" sz="1200" dirty="0" smtClean="0"/>
              <a:t>Після п</a:t>
            </a:r>
            <a:r>
              <a:rPr lang="en-US" sz="1200" dirty="0" smtClean="0"/>
              <a:t>’</a:t>
            </a:r>
            <a:r>
              <a:rPr lang="uk-UA" sz="1200" dirty="0" err="1" smtClean="0"/>
              <a:t>яти</a:t>
            </a:r>
            <a:r>
              <a:rPr lang="uk-UA" sz="1200" dirty="0" smtClean="0"/>
              <a:t> днів після капітуляції  Півдня у вашингтонському театрі був застрелений Авраам Лінкольн, агентом-актором Бутсом.</a:t>
            </a:r>
          </a:p>
          <a:p>
            <a:r>
              <a:rPr lang="uk-UA" sz="1200" dirty="0" smtClean="0"/>
              <a:t>Після закінчення війни встало декілька питань: перебудова життя Півдня, поновлення державної єдності, статус колишніх рабів та рабовласників. </a:t>
            </a:r>
            <a:endParaRPr lang="uk-UA" sz="1200" dirty="0" smtClean="0"/>
          </a:p>
          <a:p>
            <a:r>
              <a:rPr lang="uk-UA" sz="1200" dirty="0" smtClean="0"/>
              <a:t>У 1865 році була прийнята ХІІІ поправка до американської конституції  - вона повністю відміняла рабство в США.</a:t>
            </a:r>
          </a:p>
          <a:p>
            <a:r>
              <a:rPr lang="uk-UA" sz="1200" dirty="0" smtClean="0"/>
              <a:t>Загострилися протиріччя в правлячих кругах США. </a:t>
            </a:r>
          </a:p>
          <a:p>
            <a:r>
              <a:rPr lang="uk-UA" sz="1200" dirty="0" smtClean="0"/>
              <a:t>Президент Ендрю </a:t>
            </a:r>
            <a:r>
              <a:rPr lang="uk-UA" sz="1200" dirty="0" err="1" smtClean="0"/>
              <a:t>Джонс</a:t>
            </a:r>
            <a:r>
              <a:rPr lang="uk-UA" sz="1200" dirty="0" smtClean="0"/>
              <a:t> видав указ , який  колишніх  плантаторів  поновлював у правах, окрім права на рабів. Наслідком стало те, що вони змусили негрів знову працювати на себе. З</a:t>
            </a:r>
            <a:r>
              <a:rPr lang="en-US" sz="1200" dirty="0" smtClean="0"/>
              <a:t>’</a:t>
            </a:r>
            <a:r>
              <a:rPr lang="uk-UA" sz="1200" dirty="0" smtClean="0"/>
              <a:t>вилася терористична організація Ку-клукс-клан, основною діяльністю якої була розправа над непокірними неграми та тими білими, що їм співчували. Плантатори почали проводити </a:t>
            </a:r>
            <a:r>
              <a:rPr lang="uk-UA" sz="1200" dirty="0" err="1" smtClean="0"/>
              <a:t>“Чорні</a:t>
            </a:r>
            <a:r>
              <a:rPr lang="uk-UA" sz="1200" dirty="0" smtClean="0"/>
              <a:t> </a:t>
            </a:r>
            <a:r>
              <a:rPr lang="uk-UA" sz="1200" dirty="0" err="1" smtClean="0"/>
              <a:t>кодекси”</a:t>
            </a:r>
            <a:r>
              <a:rPr lang="uk-UA" sz="1200" dirty="0" smtClean="0"/>
              <a:t> через законодавчі збори, які  лишали негрів багатьох прав. Назрівала нова війна.</a:t>
            </a:r>
          </a:p>
          <a:p>
            <a:r>
              <a:rPr lang="uk-UA" sz="1200" dirty="0" smtClean="0"/>
              <a:t>Почалися масові бунти тих негрів, що утискалися колишніми плантаторами-рабовласниками.</a:t>
            </a:r>
          </a:p>
          <a:p>
            <a:r>
              <a:rPr lang="uk-UA" sz="1200" dirty="0" smtClean="0"/>
              <a:t>1866-1868 роки. Була прийнята 14-та поправка,  згідно з нею все колишні лідери конфедерації не могли займати державні пости, негри зрівнялися у правах з білими, відмінені </a:t>
            </a:r>
            <a:r>
              <a:rPr lang="uk-UA" sz="1200" dirty="0" err="1" smtClean="0"/>
              <a:t>“чорні</a:t>
            </a:r>
            <a:r>
              <a:rPr lang="uk-UA" sz="1200" dirty="0" smtClean="0"/>
              <a:t> </a:t>
            </a:r>
            <a:r>
              <a:rPr lang="uk-UA" sz="1200" dirty="0" err="1" smtClean="0"/>
              <a:t>кодекси”</a:t>
            </a:r>
            <a:r>
              <a:rPr lang="uk-UA" sz="1200" dirty="0" smtClean="0"/>
              <a:t>. Була здійснена радикальна реконструкція, демократизація Півдня, його життя, конституцій.</a:t>
            </a:r>
          </a:p>
          <a:p>
            <a:r>
              <a:rPr lang="uk-UA" sz="1200" dirty="0" smtClean="0"/>
              <a:t>Завдяки відміні рабства в США відбувся економічний бум. </a:t>
            </a:r>
          </a:p>
          <a:p>
            <a:endParaRPr lang="uk-UA" sz="1200" dirty="0" smtClean="0"/>
          </a:p>
          <a:p>
            <a:endParaRPr lang="uk-UA" sz="1200" dirty="0" smtClean="0"/>
          </a:p>
          <a:p>
            <a:endParaRPr lang="ru-RU" sz="12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dirty="0" smtClean="0"/>
              <a:t>Наслідки відміни рабства в </a:t>
            </a:r>
            <a:r>
              <a:rPr lang="uk-UA" sz="3200" dirty="0" smtClean="0"/>
              <a:t>наступні </a:t>
            </a:r>
            <a:r>
              <a:rPr lang="uk-UA" sz="3200" dirty="0" smtClean="0"/>
              <a:t>роки </a:t>
            </a:r>
            <a:r>
              <a:rPr lang="uk-UA" sz="3200" dirty="0" smtClean="0"/>
              <a:t>після </a:t>
            </a:r>
            <a:r>
              <a:rPr lang="uk-UA" sz="3200" dirty="0" smtClean="0"/>
              <a:t>прийняття </a:t>
            </a:r>
            <a:r>
              <a:rPr lang="uk-UA" sz="3200" dirty="0" smtClean="0"/>
              <a:t>прокламації і по наш час</a:t>
            </a:r>
            <a:endParaRPr lang="ru-RU" sz="3200" dirty="0"/>
          </a:p>
        </p:txBody>
      </p:sp>
      <p:sp>
        <p:nvSpPr>
          <p:cNvPr id="3" name="Содержимое 2"/>
          <p:cNvSpPr>
            <a:spLocks noGrp="1"/>
          </p:cNvSpPr>
          <p:nvPr>
            <p:ph idx="1"/>
          </p:nvPr>
        </p:nvSpPr>
        <p:spPr/>
        <p:txBody>
          <a:bodyPr>
            <a:normAutofit lnSpcReduction="10000"/>
          </a:bodyPr>
          <a:lstStyle/>
          <a:p>
            <a:pPr>
              <a:buNone/>
            </a:pPr>
            <a:r>
              <a:rPr lang="uk-UA" sz="1200" dirty="0" smtClean="0"/>
              <a:t>Економіка та політика</a:t>
            </a:r>
          </a:p>
          <a:p>
            <a:r>
              <a:rPr lang="uk-UA" sz="1200" dirty="0" smtClean="0"/>
              <a:t>За </a:t>
            </a:r>
            <a:r>
              <a:rPr lang="uk-UA" sz="1200" dirty="0" smtClean="0"/>
              <a:t>обсягом промислового виробництва у 1890 році США посіла перше місце у світі</a:t>
            </a:r>
            <a:r>
              <a:rPr lang="uk-UA" sz="1200" dirty="0" smtClean="0"/>
              <a:t>.</a:t>
            </a:r>
          </a:p>
          <a:p>
            <a:r>
              <a:rPr lang="uk-UA" sz="1200" dirty="0" smtClean="0"/>
              <a:t>На початку ХХ століття налічувалося більше 440 трестів . </a:t>
            </a:r>
          </a:p>
          <a:p>
            <a:r>
              <a:rPr lang="uk-UA" sz="1200" dirty="0" smtClean="0"/>
              <a:t>США – країна з двопартійною системою (республіканці та демократи).</a:t>
            </a:r>
          </a:p>
          <a:p>
            <a:r>
              <a:rPr lang="uk-UA" sz="1200" dirty="0" smtClean="0"/>
              <a:t>Почалася боротьба з монополіями та трестами. </a:t>
            </a:r>
          </a:p>
          <a:p>
            <a:r>
              <a:rPr lang="uk-UA" sz="1200" dirty="0" smtClean="0"/>
              <a:t>У міру зростання економічного потенціалу США почала прагнути до зовнішніх експансій.</a:t>
            </a:r>
          </a:p>
          <a:p>
            <a:endParaRPr lang="uk-UA" sz="1200" dirty="0" smtClean="0"/>
          </a:p>
          <a:p>
            <a:pPr>
              <a:buNone/>
            </a:pPr>
            <a:r>
              <a:rPr lang="uk-UA" sz="1200" dirty="0" smtClean="0"/>
              <a:t>Суспільні відносини між білими та неграми</a:t>
            </a:r>
          </a:p>
          <a:p>
            <a:r>
              <a:rPr lang="uk-UA" sz="1200" dirty="0" smtClean="0"/>
              <a:t>У вищих навчальних закладах існують студентські братства,  куди відбирають учасників не тільки по політичним поглядам, а й по соціальним і расовим ознакам. Потім ці </a:t>
            </a:r>
            <a:r>
              <a:rPr lang="uk-UA" sz="1200" dirty="0" err="1" smtClean="0"/>
              <a:t>зв</a:t>
            </a:r>
            <a:r>
              <a:rPr lang="en-US" sz="1200" dirty="0" smtClean="0"/>
              <a:t>’</a:t>
            </a:r>
            <a:r>
              <a:rPr lang="uk-UA" sz="1200" dirty="0" err="1" smtClean="0"/>
              <a:t>язки</a:t>
            </a:r>
            <a:r>
              <a:rPr lang="uk-UA" sz="1200" dirty="0" smtClean="0"/>
              <a:t>  будуть використовуватися в подальшому житті і роботі учасників, в тому числі і в політичній кар</a:t>
            </a:r>
            <a:r>
              <a:rPr lang="en-US" sz="1200" dirty="0" smtClean="0"/>
              <a:t>’</a:t>
            </a:r>
            <a:r>
              <a:rPr lang="uk-UA" sz="1200" dirty="0" err="1" smtClean="0"/>
              <a:t>єрі</a:t>
            </a:r>
            <a:r>
              <a:rPr lang="uk-UA" sz="1200" dirty="0" smtClean="0"/>
              <a:t>. </a:t>
            </a:r>
          </a:p>
          <a:p>
            <a:r>
              <a:rPr lang="uk-UA" sz="1200" dirty="0" smtClean="0"/>
              <a:t>Ку-клукс-клан та інші схожі організації продовжують своє існування. </a:t>
            </a:r>
          </a:p>
          <a:p>
            <a:r>
              <a:rPr lang="uk-UA" sz="1200" dirty="0" err="1" smtClean="0"/>
              <a:t>“Рейганоміка</a:t>
            </a:r>
            <a:r>
              <a:rPr lang="uk-UA" sz="1200" dirty="0" smtClean="0"/>
              <a:t> ” призвела до того, що безробіття чорної частини Америки  зросло на 25 відсотків, багато сімей лишалися без допомоги держави. Показова фраза  з дослідження Національної міської ліги: “В той час, як біла Америка переживає серйозну застуду, у чорної Америки вже важке запалення </a:t>
            </a:r>
            <a:r>
              <a:rPr lang="uk-UA" sz="1200" dirty="0" err="1" smtClean="0"/>
              <a:t>легенів”</a:t>
            </a:r>
            <a:r>
              <a:rPr lang="uk-UA" sz="1200" dirty="0" smtClean="0"/>
              <a:t>.</a:t>
            </a:r>
          </a:p>
          <a:p>
            <a:r>
              <a:rPr lang="uk-UA" sz="1200" dirty="0" smtClean="0"/>
              <a:t>Починаються протести та боротьба за свої права серед  кольорового населення.  </a:t>
            </a:r>
            <a:r>
              <a:rPr lang="uk-UA" sz="1200" dirty="0" err="1" smtClean="0"/>
              <a:t>Аугуст</a:t>
            </a:r>
            <a:r>
              <a:rPr lang="uk-UA" sz="1200" dirty="0" smtClean="0"/>
              <a:t> </a:t>
            </a:r>
            <a:r>
              <a:rPr lang="uk-UA" sz="1200" dirty="0" err="1" smtClean="0"/>
              <a:t>Херрел</a:t>
            </a:r>
            <a:r>
              <a:rPr lang="uk-UA" sz="1200" dirty="0" smtClean="0"/>
              <a:t>, </a:t>
            </a:r>
            <a:r>
              <a:rPr lang="uk-UA" sz="1200" dirty="0" err="1" smtClean="0"/>
              <a:t>Джонні</a:t>
            </a:r>
            <a:r>
              <a:rPr lang="uk-UA" sz="1200" dirty="0" smtClean="0"/>
              <a:t> </a:t>
            </a:r>
            <a:r>
              <a:rPr lang="uk-UA" sz="1200" dirty="0" err="1" smtClean="0"/>
              <a:t>Харріс</a:t>
            </a:r>
            <a:r>
              <a:rPr lang="uk-UA" sz="1200" dirty="0" smtClean="0"/>
              <a:t>, </a:t>
            </a:r>
            <a:r>
              <a:rPr lang="uk-UA" sz="1200" dirty="0" err="1" smtClean="0"/>
              <a:t>Річард</a:t>
            </a:r>
            <a:r>
              <a:rPr lang="uk-UA" sz="1200" dirty="0" smtClean="0"/>
              <a:t> Маршалл, Леонард </a:t>
            </a:r>
            <a:r>
              <a:rPr lang="uk-UA" sz="1200" dirty="0" err="1" smtClean="0"/>
              <a:t>Пелтієр</a:t>
            </a:r>
            <a:r>
              <a:rPr lang="uk-UA" sz="1200" dirty="0" smtClean="0"/>
              <a:t>, Рассел </a:t>
            </a:r>
            <a:r>
              <a:rPr lang="uk-UA" sz="1200" dirty="0" err="1" smtClean="0"/>
              <a:t>Мінс</a:t>
            </a:r>
            <a:r>
              <a:rPr lang="uk-UA" sz="1200" dirty="0" smtClean="0"/>
              <a:t>, та багато інших – сиділи в тюрмах через намагання захищати  громадянські права негрів, індійців, та інших. </a:t>
            </a:r>
          </a:p>
          <a:p>
            <a:r>
              <a:rPr lang="uk-UA" sz="1200" dirty="0" smtClean="0"/>
              <a:t>1950-ті роки – рух за рівні права </a:t>
            </a:r>
            <a:r>
              <a:rPr lang="uk-UA" sz="1200" dirty="0" err="1" smtClean="0"/>
              <a:t>афро-американського</a:t>
            </a:r>
            <a:r>
              <a:rPr lang="uk-UA" sz="1200" dirty="0" smtClean="0"/>
              <a:t> населення, який був очолений Мартіном Лютером Кінгом, </a:t>
            </a:r>
            <a:r>
              <a:rPr lang="uk-UA" sz="1200" dirty="0" err="1" smtClean="0"/>
              <a:t>священником</a:t>
            </a:r>
            <a:r>
              <a:rPr lang="uk-UA" sz="1200" dirty="0" smtClean="0"/>
              <a:t>. Дії руху були ненасильницькими, тож у другій половині  50-х років скасована расове сегрегація, яка  мала місце особливо у Південних штатах.</a:t>
            </a:r>
          </a:p>
          <a:p>
            <a:endParaRPr lang="uk-UA" sz="1200" dirty="0" smtClean="0"/>
          </a:p>
          <a:p>
            <a:endParaRPr lang="uk-UA" sz="1200" dirty="0" smtClean="0"/>
          </a:p>
          <a:p>
            <a:endParaRPr lang="uk-UA" sz="1200" dirty="0" smtClean="0"/>
          </a:p>
          <a:p>
            <a:endParaRPr lang="uk-UA" sz="1200" dirty="0" smtClean="0"/>
          </a:p>
          <a:p>
            <a:endParaRPr lang="uk-UA" sz="1200" dirty="0" smtClean="0"/>
          </a:p>
          <a:p>
            <a:endParaRPr lang="uk-UA" sz="1200" dirty="0" smtClean="0"/>
          </a:p>
          <a:p>
            <a:endParaRPr lang="ru-RU" sz="1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4" dur="500"/>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9" presetClass="entr" presetSubtype="0" decel="10000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1"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52" dur="5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9" presetClass="entr" presetSubtype="0" decel="100000" fill="hold" grpId="0"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 calcmode="lin" valueType="num">
                                      <p:cBhvr>
                                        <p:cTn id="5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9"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60" dur="500"/>
                                        <p:tgtEl>
                                          <p:spTgt spid="3">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9" presetClass="entr" presetSubtype="0" decel="100000" fill="hold" grpId="0"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 calcmode="lin" valueType="num">
                                      <p:cBhvr>
                                        <p:cTn id="6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7" dur="500" fill="hold"/>
                                        <p:tgtEl>
                                          <p:spTgt spid="3">
                                            <p:txEl>
                                              <p:pRg st="7" end="7"/>
                                            </p:txEl>
                                          </p:spTgt>
                                        </p:tgtEl>
                                        <p:attrNameLst>
                                          <p:attrName>style.rotation</p:attrName>
                                        </p:attrNameLst>
                                      </p:cBhvr>
                                      <p:tavLst>
                                        <p:tav tm="0">
                                          <p:val>
                                            <p:fltVal val="360"/>
                                          </p:val>
                                        </p:tav>
                                        <p:tav tm="100000">
                                          <p:val>
                                            <p:fltVal val="0"/>
                                          </p:val>
                                        </p:tav>
                                      </p:tavLst>
                                    </p:anim>
                                    <p:animEffect transition="in" filter="fade">
                                      <p:cBhvr>
                                        <p:cTn id="68" dur="500"/>
                                        <p:tgtEl>
                                          <p:spTgt spid="3">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49" presetClass="entr" presetSubtype="0" decel="100000" fill="hold" grpId="0" nodeType="clickEffect">
                                  <p:stCondLst>
                                    <p:cond delay="0"/>
                                  </p:stCondLst>
                                  <p:childTnLst>
                                    <p:set>
                                      <p:cBhvr>
                                        <p:cTn id="72" dur="1" fill="hold">
                                          <p:stCondLst>
                                            <p:cond delay="0"/>
                                          </p:stCondLst>
                                        </p:cTn>
                                        <p:tgtEl>
                                          <p:spTgt spid="3">
                                            <p:txEl>
                                              <p:pRg st="8" end="8"/>
                                            </p:txEl>
                                          </p:spTgt>
                                        </p:tgtEl>
                                        <p:attrNameLst>
                                          <p:attrName>style.visibility</p:attrName>
                                        </p:attrNameLst>
                                      </p:cBhvr>
                                      <p:to>
                                        <p:strVal val="visible"/>
                                      </p:to>
                                    </p:set>
                                    <p:anim calcmode="lin" valueType="num">
                                      <p:cBhvr>
                                        <p:cTn id="7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5" dur="500" fill="hold"/>
                                        <p:tgtEl>
                                          <p:spTgt spid="3">
                                            <p:txEl>
                                              <p:pRg st="8" end="8"/>
                                            </p:txEl>
                                          </p:spTgt>
                                        </p:tgtEl>
                                        <p:attrNameLst>
                                          <p:attrName>style.rotation</p:attrName>
                                        </p:attrNameLst>
                                      </p:cBhvr>
                                      <p:tavLst>
                                        <p:tav tm="0">
                                          <p:val>
                                            <p:fltVal val="360"/>
                                          </p:val>
                                        </p:tav>
                                        <p:tav tm="100000">
                                          <p:val>
                                            <p:fltVal val="0"/>
                                          </p:val>
                                        </p:tav>
                                      </p:tavLst>
                                    </p:anim>
                                    <p:animEffect transition="in" filter="fade">
                                      <p:cBhvr>
                                        <p:cTn id="76" dur="500"/>
                                        <p:tgtEl>
                                          <p:spTgt spid="3">
                                            <p:txEl>
                                              <p:pRg st="8" end="8"/>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49" presetClass="entr" presetSubtype="0" decel="100000" fill="hold" grpId="0" nodeType="clickEffect">
                                  <p:stCondLst>
                                    <p:cond delay="0"/>
                                  </p:stCondLst>
                                  <p:childTnLst>
                                    <p:set>
                                      <p:cBhvr>
                                        <p:cTn id="80" dur="1" fill="hold">
                                          <p:stCondLst>
                                            <p:cond delay="0"/>
                                          </p:stCondLst>
                                        </p:cTn>
                                        <p:tgtEl>
                                          <p:spTgt spid="3">
                                            <p:txEl>
                                              <p:pRg st="9" end="9"/>
                                            </p:txEl>
                                          </p:spTgt>
                                        </p:tgtEl>
                                        <p:attrNameLst>
                                          <p:attrName>style.visibility</p:attrName>
                                        </p:attrNameLst>
                                      </p:cBhvr>
                                      <p:to>
                                        <p:strVal val="visible"/>
                                      </p:to>
                                    </p:set>
                                    <p:anim calcmode="lin" valueType="num">
                                      <p:cBhvr>
                                        <p:cTn id="8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3" dur="500" fill="hold"/>
                                        <p:tgtEl>
                                          <p:spTgt spid="3">
                                            <p:txEl>
                                              <p:pRg st="9" end="9"/>
                                            </p:txEl>
                                          </p:spTgt>
                                        </p:tgtEl>
                                        <p:attrNameLst>
                                          <p:attrName>style.rotation</p:attrName>
                                        </p:attrNameLst>
                                      </p:cBhvr>
                                      <p:tavLst>
                                        <p:tav tm="0">
                                          <p:val>
                                            <p:fltVal val="360"/>
                                          </p:val>
                                        </p:tav>
                                        <p:tav tm="100000">
                                          <p:val>
                                            <p:fltVal val="0"/>
                                          </p:val>
                                        </p:tav>
                                      </p:tavLst>
                                    </p:anim>
                                    <p:animEffect transition="in" filter="fade">
                                      <p:cBhvr>
                                        <p:cTn id="84" dur="500"/>
                                        <p:tgtEl>
                                          <p:spTgt spid="3">
                                            <p:txEl>
                                              <p:pRg st="9" end="9"/>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49" presetClass="entr" presetSubtype="0" decel="100000" fill="hold" grpId="0" nodeType="clickEffect">
                                  <p:stCondLst>
                                    <p:cond delay="0"/>
                                  </p:stCondLst>
                                  <p:childTnLst>
                                    <p:set>
                                      <p:cBhvr>
                                        <p:cTn id="88" dur="1" fill="hold">
                                          <p:stCondLst>
                                            <p:cond delay="0"/>
                                          </p:stCondLst>
                                        </p:cTn>
                                        <p:tgtEl>
                                          <p:spTgt spid="3">
                                            <p:txEl>
                                              <p:pRg st="10" end="10"/>
                                            </p:txEl>
                                          </p:spTgt>
                                        </p:tgtEl>
                                        <p:attrNameLst>
                                          <p:attrName>style.visibility</p:attrName>
                                        </p:attrNameLst>
                                      </p:cBhvr>
                                      <p:to>
                                        <p:strVal val="visible"/>
                                      </p:to>
                                    </p:set>
                                    <p:anim calcmode="lin" valueType="num">
                                      <p:cBhvr>
                                        <p:cTn id="8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0" dur="5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1" dur="500" fill="hold"/>
                                        <p:tgtEl>
                                          <p:spTgt spid="3">
                                            <p:txEl>
                                              <p:pRg st="10" end="10"/>
                                            </p:txEl>
                                          </p:spTgt>
                                        </p:tgtEl>
                                        <p:attrNameLst>
                                          <p:attrName>style.rotation</p:attrName>
                                        </p:attrNameLst>
                                      </p:cBhvr>
                                      <p:tavLst>
                                        <p:tav tm="0">
                                          <p:val>
                                            <p:fltVal val="360"/>
                                          </p:val>
                                        </p:tav>
                                        <p:tav tm="100000">
                                          <p:val>
                                            <p:fltVal val="0"/>
                                          </p:val>
                                        </p:tav>
                                      </p:tavLst>
                                    </p:anim>
                                    <p:animEffect transition="in" filter="fade">
                                      <p:cBhvr>
                                        <p:cTn id="92" dur="500"/>
                                        <p:tgtEl>
                                          <p:spTgt spid="3">
                                            <p:txEl>
                                              <p:pRg st="10" end="1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9" presetClass="entr" presetSubtype="0" decel="100000" fill="hold" grpId="0" nodeType="clickEffect">
                                  <p:stCondLst>
                                    <p:cond delay="0"/>
                                  </p:stCondLst>
                                  <p:childTnLst>
                                    <p:set>
                                      <p:cBhvr>
                                        <p:cTn id="96" dur="1" fill="hold">
                                          <p:stCondLst>
                                            <p:cond delay="0"/>
                                          </p:stCondLst>
                                        </p:cTn>
                                        <p:tgtEl>
                                          <p:spTgt spid="3">
                                            <p:txEl>
                                              <p:pRg st="11" end="11"/>
                                            </p:txEl>
                                          </p:spTgt>
                                        </p:tgtEl>
                                        <p:attrNameLst>
                                          <p:attrName>style.visibility</p:attrName>
                                        </p:attrNameLst>
                                      </p:cBhvr>
                                      <p:to>
                                        <p:strVal val="visible"/>
                                      </p:to>
                                    </p:set>
                                    <p:anim calcmode="lin" valueType="num">
                                      <p:cBhvr>
                                        <p:cTn id="9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98" dur="5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9" dur="500" fill="hold"/>
                                        <p:tgtEl>
                                          <p:spTgt spid="3">
                                            <p:txEl>
                                              <p:pRg st="11" end="11"/>
                                            </p:txEl>
                                          </p:spTgt>
                                        </p:tgtEl>
                                        <p:attrNameLst>
                                          <p:attrName>style.rotation</p:attrName>
                                        </p:attrNameLst>
                                      </p:cBhvr>
                                      <p:tavLst>
                                        <p:tav tm="0">
                                          <p:val>
                                            <p:fltVal val="360"/>
                                          </p:val>
                                        </p:tav>
                                        <p:tav tm="100000">
                                          <p:val>
                                            <p:fltVal val="0"/>
                                          </p:val>
                                        </p:tav>
                                      </p:tavLst>
                                    </p:anim>
                                    <p:animEffect transition="in" filter="fade">
                                      <p:cBhvr>
                                        <p:cTn id="100" dur="500"/>
                                        <p:tgtEl>
                                          <p:spTgt spid="3">
                                            <p:txEl>
                                              <p:pRg st="11" end="11"/>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49" presetClass="entr" presetSubtype="0" decel="100000" fill="hold" grpId="0" nodeType="clickEffect">
                                  <p:stCondLst>
                                    <p:cond delay="0"/>
                                  </p:stCondLst>
                                  <p:childTnLst>
                                    <p:set>
                                      <p:cBhvr>
                                        <p:cTn id="104" dur="1" fill="hold">
                                          <p:stCondLst>
                                            <p:cond delay="0"/>
                                          </p:stCondLst>
                                        </p:cTn>
                                        <p:tgtEl>
                                          <p:spTgt spid="3">
                                            <p:txEl>
                                              <p:pRg st="12" end="12"/>
                                            </p:txEl>
                                          </p:spTgt>
                                        </p:tgtEl>
                                        <p:attrNameLst>
                                          <p:attrName>style.visibility</p:attrName>
                                        </p:attrNameLst>
                                      </p:cBhvr>
                                      <p:to>
                                        <p:strVal val="visible"/>
                                      </p:to>
                                    </p:set>
                                    <p:anim calcmode="lin" valueType="num">
                                      <p:cBhvr>
                                        <p:cTn id="105"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106" dur="5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07" dur="500" fill="hold"/>
                                        <p:tgtEl>
                                          <p:spTgt spid="3">
                                            <p:txEl>
                                              <p:pRg st="12" end="12"/>
                                            </p:txEl>
                                          </p:spTgt>
                                        </p:tgtEl>
                                        <p:attrNameLst>
                                          <p:attrName>style.rotation</p:attrName>
                                        </p:attrNameLst>
                                      </p:cBhvr>
                                      <p:tavLst>
                                        <p:tav tm="0">
                                          <p:val>
                                            <p:fltVal val="360"/>
                                          </p:val>
                                        </p:tav>
                                        <p:tav tm="100000">
                                          <p:val>
                                            <p:fltVal val="0"/>
                                          </p:val>
                                        </p:tav>
                                      </p:tavLst>
                                    </p:anim>
                                    <p:animEffect transition="in" filter="fade">
                                      <p:cBhvr>
                                        <p:cTn id="10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200" dirty="0" smtClean="0"/>
              <a:t>Суспільне та економічне життя Російської імперії напередодні відміни кріпосного права</a:t>
            </a:r>
            <a:endParaRPr lang="ru-RU" sz="3200" dirty="0"/>
          </a:p>
        </p:txBody>
      </p:sp>
      <p:sp>
        <p:nvSpPr>
          <p:cNvPr id="3" name="Содержимое 2"/>
          <p:cNvSpPr>
            <a:spLocks noGrp="1"/>
          </p:cNvSpPr>
          <p:nvPr>
            <p:ph idx="1"/>
          </p:nvPr>
        </p:nvSpPr>
        <p:spPr/>
        <p:txBody>
          <a:bodyPr>
            <a:normAutofit/>
          </a:bodyPr>
          <a:lstStyle/>
          <a:p>
            <a:r>
              <a:rPr lang="uk-UA" sz="1400" dirty="0" smtClean="0"/>
              <a:t>Початок другої половини ХІХ століття – Росія в тяжкій політичній та економічній кризі. </a:t>
            </a:r>
          </a:p>
          <a:p>
            <a:r>
              <a:rPr lang="uk-UA" sz="1400" dirty="0" smtClean="0"/>
              <a:t>Кріпосництво ще з кінця </a:t>
            </a:r>
            <a:r>
              <a:rPr lang="en-US" sz="1400" dirty="0" smtClean="0"/>
              <a:t>XVIII</a:t>
            </a:r>
            <a:r>
              <a:rPr lang="uk-UA" sz="1400" dirty="0" smtClean="0"/>
              <a:t> століття гальмувало  розвиток промисловості, торгівлі. Власники маєтків, які мали певні борги, змушені були віддавати кредиторам за борги своїх кріпаків. Сума боргу поміщиків в два рази перевищувала річний прибуток державного бюджету.</a:t>
            </a:r>
          </a:p>
          <a:p>
            <a:r>
              <a:rPr lang="uk-UA" sz="1400" dirty="0" smtClean="0"/>
              <a:t>Криза компенсувалася за рахунок експансії в Середню Азію та Кавказ, Крим (розширювався внутрішній ринок).</a:t>
            </a:r>
          </a:p>
          <a:p>
            <a:r>
              <a:rPr lang="uk-UA" sz="1400" dirty="0" smtClean="0"/>
              <a:t>Між кріпосницькою Росією та країнами Європи, які мали високоефективну економіку, наростало економічне провалля. Це проявилося і в поразці в Кримській війні. Щоб реорганізувати армію, треба було наладити відповідну сучасну промисловість, а для неї – вільнонайманих робітників.  Тож більше уряд не прислухався до поміщиків и вирішив скасувати кріпосне право.</a:t>
            </a:r>
          </a:p>
          <a:p>
            <a:r>
              <a:rPr lang="uk-UA" sz="1400" dirty="0" smtClean="0"/>
              <a:t>У 1857 році було 192 виступи селянства проти кріпосництва, у 1858 – 528, </a:t>
            </a:r>
            <a:r>
              <a:rPr lang="uk-UA" sz="1400" dirty="0" err="1" smtClean="0"/>
              <a:t>у</a:t>
            </a:r>
            <a:r>
              <a:rPr lang="uk-UA" sz="1400" dirty="0" smtClean="0"/>
              <a:t> 1859 – 938, </a:t>
            </a:r>
            <a:r>
              <a:rPr lang="uk-UA" sz="1400" dirty="0" err="1" smtClean="0"/>
              <a:t>у</a:t>
            </a:r>
            <a:r>
              <a:rPr lang="uk-UA" sz="1400" dirty="0" smtClean="0"/>
              <a:t> 1860 – 354.  </a:t>
            </a:r>
            <a:r>
              <a:rPr lang="uk-UA" sz="1400" dirty="0" smtClean="0"/>
              <a:t>Н</a:t>
            </a:r>
            <a:r>
              <a:rPr lang="uk-UA" sz="1400" dirty="0" smtClean="0"/>
              <a:t>апередодні скасування кріпосництва було тенденція до скорочення кількості  селянських виступів, тож їх вплив на рішення уряду був не таким великим.</a:t>
            </a:r>
          </a:p>
          <a:p>
            <a:endParaRPr lang="uk-UA" sz="1200" dirty="0" smtClean="0"/>
          </a:p>
          <a:p>
            <a:endParaRPr lang="ru-RU" sz="1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ssolv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ssolve">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причини</a:t>
            </a:r>
            <a:endParaRPr lang="ru-RU" dirty="0"/>
          </a:p>
        </p:txBody>
      </p:sp>
      <p:sp>
        <p:nvSpPr>
          <p:cNvPr id="3" name="Содержимое 2"/>
          <p:cNvSpPr>
            <a:spLocks noGrp="1"/>
          </p:cNvSpPr>
          <p:nvPr>
            <p:ph idx="1"/>
          </p:nvPr>
        </p:nvSpPr>
        <p:spPr/>
        <p:txBody>
          <a:bodyPr>
            <a:normAutofit/>
          </a:bodyPr>
          <a:lstStyle/>
          <a:p>
            <a:r>
              <a:rPr lang="uk-UA" sz="1800" dirty="0" smtClean="0"/>
              <a:t>Глибока економічна, політична, воєнна криза Російської імперії  у першій половині  ХІХ століття.</a:t>
            </a:r>
          </a:p>
          <a:p>
            <a:r>
              <a:rPr lang="uk-UA" sz="1800" dirty="0" smtClean="0"/>
              <a:t>Необхідність організації нової промисловості на сучасних засадах.</a:t>
            </a:r>
          </a:p>
          <a:p>
            <a:r>
              <a:rPr lang="uk-UA" sz="1800" dirty="0" smtClean="0"/>
              <a:t>Щ</a:t>
            </a:r>
            <a:r>
              <a:rPr lang="uk-UA" sz="1800" dirty="0" smtClean="0"/>
              <a:t>об організувати нову промисловість – потрібні вільнонаймані робітники.</a:t>
            </a:r>
          </a:p>
          <a:p>
            <a:r>
              <a:rPr lang="uk-UA" sz="1800" dirty="0" smtClean="0"/>
              <a:t>Величезний економічний розрив між провідними країнами Європи та Російською імперією.</a:t>
            </a:r>
          </a:p>
          <a:p>
            <a:r>
              <a:rPr lang="uk-UA" sz="1800" dirty="0" smtClean="0"/>
              <a:t>Селянські бунти.</a:t>
            </a:r>
          </a:p>
        </p:txBody>
      </p:sp>
      <p:pic>
        <p:nvPicPr>
          <p:cNvPr id="4" name="Рисунок 3" descr="AlexII.JPG"/>
          <p:cNvPicPr>
            <a:picLocks noChangeAspect="1"/>
          </p:cNvPicPr>
          <p:nvPr/>
        </p:nvPicPr>
        <p:blipFill>
          <a:blip r:embed="rId2" cstate="print"/>
          <a:stretch>
            <a:fillRect/>
          </a:stretch>
        </p:blipFill>
        <p:spPr>
          <a:xfrm>
            <a:off x="5572132" y="4000504"/>
            <a:ext cx="2313738" cy="2143140"/>
          </a:xfrm>
          <a:prstGeom prst="rect">
            <a:avLst/>
          </a:prstGeom>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linds(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linds(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linds(horizont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880</TotalTime>
  <Words>2265</Words>
  <Application>Microsoft Office PowerPoint</Application>
  <PresentationFormat>Экран (4:3)</PresentationFormat>
  <Paragraphs>121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Изящная</vt:lpstr>
      <vt:lpstr>Порівняльний аналіз відміни кріпацтва 19 лютого 1861 року в Росії та відміни рабства 19 червня 1862 року в США</vt:lpstr>
      <vt:lpstr>Суспільне та економічне життя США напередодні відміни рабства </vt:lpstr>
      <vt:lpstr>Слайд 3</vt:lpstr>
      <vt:lpstr>Причини </vt:lpstr>
      <vt:lpstr>Прокламація про звільнення рабів (22 вересня 1862, 1 січня 1863) </vt:lpstr>
      <vt:lpstr>Наслідки відміни рабства в перші роки  після прийняття прокламації</vt:lpstr>
      <vt:lpstr>Наслідки відміни рабства в наступні роки після прийняття прокламації і по наш час</vt:lpstr>
      <vt:lpstr>Суспільне та економічне життя Російської імперії напередодні відміни кріпосного права</vt:lpstr>
      <vt:lpstr>причини</vt:lpstr>
      <vt:lpstr>Реформа 19 лютого 1861 року</vt:lpstr>
      <vt:lpstr>Наслідки реформи</vt:lpstr>
      <vt:lpstr>Наслідки реформи</vt:lpstr>
      <vt:lpstr>висновки</vt:lpstr>
      <vt:lpstr>Слайд 14</vt:lpstr>
    </vt:vector>
  </TitlesOfParts>
  <Company>*Питер-Company*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Порівняльний аналіз відміни кріпацтва 19 лютого 1861 року в Росії та відміни рабства 19 червня 1862 року в США</dc:title>
  <dc:creator>Дмитрий Каленюк</dc:creator>
  <cp:lastModifiedBy>Дмитрий Каленюк</cp:lastModifiedBy>
  <cp:revision>111</cp:revision>
  <dcterms:created xsi:type="dcterms:W3CDTF">2012-04-12T00:35:12Z</dcterms:created>
  <dcterms:modified xsi:type="dcterms:W3CDTF">2012-04-14T23:26:34Z</dcterms:modified>
</cp:coreProperties>
</file>